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6" r:id="rId3"/>
    <p:sldId id="275" r:id="rId4"/>
    <p:sldId id="302" r:id="rId5"/>
    <p:sldId id="281" r:id="rId6"/>
    <p:sldId id="298" r:id="rId7"/>
    <p:sldId id="299" r:id="rId8"/>
    <p:sldId id="300" r:id="rId9"/>
    <p:sldId id="301" r:id="rId10"/>
    <p:sldId id="266" r:id="rId11"/>
    <p:sldId id="282" r:id="rId12"/>
    <p:sldId id="285" r:id="rId13"/>
    <p:sldId id="286" r:id="rId14"/>
    <p:sldId id="287" r:id="rId15"/>
    <p:sldId id="272" r:id="rId16"/>
    <p:sldId id="303" r:id="rId17"/>
    <p:sldId id="265" r:id="rId18"/>
    <p:sldId id="288" r:id="rId19"/>
    <p:sldId id="291" r:id="rId20"/>
    <p:sldId id="292" r:id="rId21"/>
    <p:sldId id="293" r:id="rId22"/>
    <p:sldId id="278" r:id="rId23"/>
    <p:sldId id="260" r:id="rId24"/>
    <p:sldId id="284" r:id="rId25"/>
    <p:sldId id="261" r:id="rId26"/>
    <p:sldId id="290" r:id="rId27"/>
    <p:sldId id="262" r:id="rId28"/>
    <p:sldId id="294" r:id="rId29"/>
    <p:sldId id="264" r:id="rId30"/>
    <p:sldId id="296" r:id="rId31"/>
    <p:sldId id="297" r:id="rId32"/>
    <p:sldId id="289" r:id="rId33"/>
    <p:sldId id="263" r:id="rId34"/>
    <p:sldId id="280" r:id="rId3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180"/>
    <a:srgbClr val="FBC90D"/>
    <a:srgbClr val="F1A141"/>
    <a:srgbClr val="C2D7E9"/>
    <a:srgbClr val="F5F9BD"/>
    <a:srgbClr val="C4EEC5"/>
    <a:srgbClr val="BBAB94"/>
    <a:srgbClr val="BEDAE5"/>
    <a:srgbClr val="688084"/>
    <a:srgbClr val="EAA6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78" y="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2025/3/24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2025/3/24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552121" y="1885121"/>
            <a:ext cx="3087757" cy="3087757"/>
          </a:xfrm>
          <a:prstGeom prst="rect">
            <a:avLst/>
          </a:prstGeom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76089" y="5221357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200" b="1" spc="-150" dirty="0">
                <a:solidFill>
                  <a:schemeClr val="bg1"/>
                </a:solidFill>
              </a:rPr>
              <a:t>P</a:t>
            </a:r>
            <a:r>
              <a:rPr lang="en-US" altLang="ja-JP" sz="3200" b="1" spc="-150" dirty="0" smtClean="0">
                <a:solidFill>
                  <a:schemeClr val="bg1"/>
                </a:solidFill>
              </a:rPr>
              <a:t>roject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2">
            <a:extLst>
              <a:ext uri="{FF2B5EF4-FFF2-40B4-BE49-F238E27FC236}">
                <a16:creationId xmlns:a16="http://schemas.microsoft.com/office/drawing/2014/main" xmlns="" id="{8B20131B-B240-4853-93FD-3C04F68AA061}"/>
              </a:ext>
            </a:extLst>
          </p:cNvPr>
          <p:cNvSpPr txBox="1"/>
          <p:nvPr/>
        </p:nvSpPr>
        <p:spPr>
          <a:xfrm>
            <a:off x="3613831" y="580313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b="1" spc="-150" dirty="0" smtClean="0">
                <a:solidFill>
                  <a:schemeClr val="bg1"/>
                </a:solidFill>
              </a:rPr>
              <a:t>#Spring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C1849E1B-1700-42ED-8EA2-C43B04AD9685}"/>
              </a:ext>
            </a:extLst>
          </p:cNvPr>
          <p:cNvSpPr txBox="1"/>
          <p:nvPr/>
        </p:nvSpPr>
        <p:spPr>
          <a:xfrm>
            <a:off x="4936603" y="5803135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 smtClean="0">
                <a:solidFill>
                  <a:schemeClr val="bg1"/>
                </a:solidFill>
              </a:rPr>
              <a:t>#</a:t>
            </a:r>
            <a:r>
              <a:rPr lang="en-US" altLang="ja-JP" sz="2000" b="1" spc="-150" dirty="0" smtClean="0">
                <a:solidFill>
                  <a:schemeClr val="bg1"/>
                </a:solidFill>
              </a:rPr>
              <a:t>JSP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xmlns="" id="{C6ABEC2F-223B-4465-AC9B-582F5BDC7CAC}"/>
              </a:ext>
            </a:extLst>
          </p:cNvPr>
          <p:cNvSpPr txBox="1"/>
          <p:nvPr/>
        </p:nvSpPr>
        <p:spPr>
          <a:xfrm>
            <a:off x="6338724" y="5806132"/>
            <a:ext cx="308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 smtClean="0">
                <a:solidFill>
                  <a:schemeClr val="bg1"/>
                </a:solidFill>
              </a:rPr>
              <a:t>#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xmlns="" id="{B2378006-9E73-4CF1-B952-D7AD6AA2524E}"/>
              </a:ext>
            </a:extLst>
          </p:cNvPr>
          <p:cNvSpPr txBox="1"/>
          <p:nvPr/>
        </p:nvSpPr>
        <p:spPr>
          <a:xfrm>
            <a:off x="7228968" y="5803135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>
                <a:solidFill>
                  <a:schemeClr val="bg1"/>
                </a:solidFill>
              </a:rPr>
              <a:t>#</a:t>
            </a:r>
            <a:r>
              <a:rPr lang="ko-KR" altLang="en-US" sz="2000" b="1" spc="-150" dirty="0">
                <a:solidFill>
                  <a:schemeClr val="bg1"/>
                </a:solidFill>
              </a:rPr>
              <a:t>이상헌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ERD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BB3A87D-F38D-4187-8F92-72897B75A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18" y="1399672"/>
            <a:ext cx="7476564" cy="488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62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0CE0E1EA-30AC-44FB-8DB2-D4240554A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9" y="1495115"/>
            <a:ext cx="11559213" cy="469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75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3B57C01-3796-4B13-A82A-689E62C64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48" y="1862453"/>
            <a:ext cx="11565504" cy="39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56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DC97DE7-2574-4B18-9510-A06C1930C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2" y="1478240"/>
            <a:ext cx="11573490" cy="47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7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E359942-E0E3-470E-8454-5B0C147B1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00" y="1286540"/>
            <a:ext cx="11053999" cy="50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29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2234512" y="1422113"/>
            <a:ext cx="6922188" cy="4584987"/>
            <a:chOff x="399539" y="428557"/>
            <a:chExt cx="6213296" cy="4046567"/>
          </a:xfrm>
        </p:grpSpPr>
        <p:sp>
          <p:nvSpPr>
            <p:cNvPr id="2" name="正方形/長方形 1"/>
            <p:cNvSpPr/>
            <p:nvPr/>
          </p:nvSpPr>
          <p:spPr>
            <a:xfrm>
              <a:off x="399539" y="428557"/>
              <a:ext cx="1879836" cy="18798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2566269" y="428557"/>
              <a:ext cx="1879836" cy="18798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/>
            <p:cNvSpPr/>
            <p:nvPr/>
          </p:nvSpPr>
          <p:spPr>
            <a:xfrm>
              <a:off x="4732999" y="428557"/>
              <a:ext cx="1879836" cy="18798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399539" y="2595288"/>
              <a:ext cx="1879836" cy="187983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566269" y="2595288"/>
              <a:ext cx="1879836" cy="187983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4732999" y="2595288"/>
              <a:ext cx="1879836" cy="1879836"/>
            </a:xfrm>
            <a:prstGeom prst="rect">
              <a:avLst/>
            </a:prstGeom>
            <a:solidFill>
              <a:srgbClr val="A07B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正方形/長方形 1">
            <a:extLst>
              <a:ext uri="{FF2B5EF4-FFF2-40B4-BE49-F238E27FC236}">
                <a16:creationId xmlns:a16="http://schemas.microsoft.com/office/drawing/2014/main" xmlns="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xmlns="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xmlns="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개발언어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xmlns="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805FE922-3F3B-483C-9B72-85ED00A1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48" y="1741484"/>
            <a:ext cx="1566521" cy="15665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BC7C530F-96FF-4D90-8719-84E2F545CB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943" y="1784587"/>
            <a:ext cx="1032690" cy="14573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AADF845A-6EAF-4834-9D3D-43CBEC9378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11" y="1688611"/>
            <a:ext cx="1678046" cy="16780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239E2B9B-3DEF-4C29-A174-3613F84132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31" y="4209194"/>
            <a:ext cx="2792099" cy="146585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1C5C423B-B6FD-4527-ACBB-BD8EDAF592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246" y="4529584"/>
            <a:ext cx="1553514" cy="74520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E27EADE8-BAC9-4C73-A356-F1A088385D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865" y="4049030"/>
            <a:ext cx="1839605" cy="18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3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981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프레임워크</a:t>
            </a:r>
            <a:r>
              <a:rPr lang="en-US" altLang="ko-KR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라이브러리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rgbClr val="C4E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274B4049-12A0-4E6C-9EDC-EE9081F2F21C}"/>
              </a:ext>
            </a:extLst>
          </p:cNvPr>
          <p:cNvSpPr/>
          <p:nvPr/>
        </p:nvSpPr>
        <p:spPr>
          <a:xfrm>
            <a:off x="4878420" y="1838631"/>
            <a:ext cx="3048000" cy="3048000"/>
          </a:xfrm>
          <a:prstGeom prst="ellipse">
            <a:avLst/>
          </a:prstGeom>
          <a:solidFill>
            <a:srgbClr val="C2D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rgbClr val="F5D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xmlns="" id="{88907138-8988-4B95-A70A-484F49158257}"/>
              </a:ext>
            </a:extLst>
          </p:cNvPr>
          <p:cNvSpPr txBox="1"/>
          <p:nvPr/>
        </p:nvSpPr>
        <p:spPr>
          <a:xfrm>
            <a:off x="2219333" y="5095278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Spring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xmlns="" id="{657912A2-233D-447F-989C-D3FE57CEC881}"/>
              </a:ext>
            </a:extLst>
          </p:cNvPr>
          <p:cNvSpPr txBox="1"/>
          <p:nvPr/>
        </p:nvSpPr>
        <p:spPr>
          <a:xfrm>
            <a:off x="5822770" y="509527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jQuery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xmlns="" id="{63B04C8E-67C0-44BA-BF0A-037E75358960}"/>
              </a:ext>
            </a:extLst>
          </p:cNvPr>
          <p:cNvSpPr txBox="1"/>
          <p:nvPr/>
        </p:nvSpPr>
        <p:spPr>
          <a:xfrm>
            <a:off x="9410179" y="5095278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LOG4J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65" y="2550458"/>
            <a:ext cx="1859723" cy="16117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2C52E88B-05D5-40E8-BDE2-F8CF34DF8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16" y="2785834"/>
            <a:ext cx="1376384" cy="13763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216" y="2942213"/>
            <a:ext cx="2712917" cy="10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49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274B4049-12A0-4E6C-9EDC-EE9081F2F21C}"/>
              </a:ext>
            </a:extLst>
          </p:cNvPr>
          <p:cNvSpPr/>
          <p:nvPr/>
        </p:nvSpPr>
        <p:spPr>
          <a:xfrm>
            <a:off x="4878420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xmlns="" id="{88907138-8988-4B95-A70A-484F49158257}"/>
              </a:ext>
            </a:extLst>
          </p:cNvPr>
          <p:cNvSpPr txBox="1"/>
          <p:nvPr/>
        </p:nvSpPr>
        <p:spPr>
          <a:xfrm>
            <a:off x="2090291" y="5095278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이클립스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xmlns="" id="{657912A2-233D-447F-989C-D3FE57CEC881}"/>
              </a:ext>
            </a:extLst>
          </p:cNvPr>
          <p:cNvSpPr txBox="1"/>
          <p:nvPr/>
        </p:nvSpPr>
        <p:spPr>
          <a:xfrm>
            <a:off x="5498162" y="5095278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톰켓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아파치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xmlns="" id="{63B04C8E-67C0-44BA-BF0A-037E75358960}"/>
              </a:ext>
            </a:extLst>
          </p:cNvPr>
          <p:cNvSpPr txBox="1"/>
          <p:nvPr/>
        </p:nvSpPr>
        <p:spPr>
          <a:xfrm>
            <a:off x="9384531" y="5095278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MySQL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26AFCAF-5481-421E-A476-B89FBD5E9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56" y="2264440"/>
            <a:ext cx="2381250" cy="2381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D4A4E629-3D76-445C-9942-D6E6B153D4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44" y="2487123"/>
            <a:ext cx="1935884" cy="19358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295" y="2149499"/>
            <a:ext cx="2012719" cy="201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공유방식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274B4049-12A0-4E6C-9EDC-EE9081F2F21C}"/>
              </a:ext>
            </a:extLst>
          </p:cNvPr>
          <p:cNvSpPr/>
          <p:nvPr/>
        </p:nvSpPr>
        <p:spPr>
          <a:xfrm>
            <a:off x="4865720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xmlns="" id="{88907138-8988-4B95-A70A-484F49158257}"/>
              </a:ext>
            </a:extLst>
          </p:cNvPr>
          <p:cNvSpPr txBox="1"/>
          <p:nvPr/>
        </p:nvSpPr>
        <p:spPr>
          <a:xfrm>
            <a:off x="2287460" y="5095278"/>
            <a:ext cx="1021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Zoom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xmlns="" id="{657912A2-233D-447F-989C-D3FE57CEC881}"/>
              </a:ext>
            </a:extLst>
          </p:cNvPr>
          <p:cNvSpPr txBox="1"/>
          <p:nvPr/>
        </p:nvSpPr>
        <p:spPr>
          <a:xfrm>
            <a:off x="5755443" y="5095278"/>
            <a:ext cx="129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</a:t>
            </a:r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Hub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xmlns="" id="{63B04C8E-67C0-44BA-BF0A-037E75358960}"/>
              </a:ext>
            </a:extLst>
          </p:cNvPr>
          <p:cNvSpPr txBox="1"/>
          <p:nvPr/>
        </p:nvSpPr>
        <p:spPr>
          <a:xfrm>
            <a:off x="9298766" y="5095278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카카오톡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B0DB84A-CC81-458C-9425-AA00BA438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86" y="2691503"/>
            <a:ext cx="1474994" cy="1474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EA71390-32C2-492D-A77D-C5FB34EE78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49" y="2420787"/>
            <a:ext cx="2016426" cy="20164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3F238C23-D918-496B-9EEB-07FA90B93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127" y="2633472"/>
            <a:ext cx="1591056" cy="15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57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xmlns="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xmlns="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xmlns="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xmlns="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xmlns="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xmlns="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:a16="http://schemas.microsoft.com/office/drawing/2014/main" xmlns="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xmlns="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:a16="http://schemas.microsoft.com/office/drawing/2014/main" xmlns="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xmlns="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xmlns="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:a16="http://schemas.microsoft.com/office/drawing/2014/main" xmlns="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:a16="http://schemas.microsoft.com/office/drawing/2014/main" xmlns="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:a16="http://schemas.microsoft.com/office/drawing/2014/main" xmlns="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xmlns="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xmlns="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xmlns="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xmlns="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xmlns="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xmlns="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xmlns="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xmlns="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xmlns="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xmlns="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xmlns="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:a16="http://schemas.microsoft.com/office/drawing/2014/main" xmlns="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:a16="http://schemas.microsoft.com/office/drawing/2014/main" xmlns="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:a16="http://schemas.microsoft.com/office/drawing/2014/main" xmlns="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:a16="http://schemas.microsoft.com/office/drawing/2014/main" xmlns="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:a16="http://schemas.microsoft.com/office/drawing/2014/main" xmlns="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:a16="http://schemas.microsoft.com/office/drawing/2014/main" xmlns="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xmlns="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:a16="http://schemas.microsoft.com/office/drawing/2014/main" xmlns="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:a16="http://schemas.microsoft.com/office/drawing/2014/main" xmlns="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:a16="http://schemas.microsoft.com/office/drawing/2014/main" xmlns="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:a16="http://schemas.microsoft.com/office/drawing/2014/main" xmlns="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:a16="http://schemas.microsoft.com/office/drawing/2014/main" xmlns="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:a16="http://schemas.microsoft.com/office/drawing/2014/main" xmlns="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xmlns="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:a16="http://schemas.microsoft.com/office/drawing/2014/main" xmlns="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:a16="http://schemas.microsoft.com/office/drawing/2014/main" xmlns="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:a16="http://schemas.microsoft.com/office/drawing/2014/main" xmlns="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:a16="http://schemas.microsoft.com/office/drawing/2014/main" xmlns="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:a16="http://schemas.microsoft.com/office/drawing/2014/main" xmlns="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xmlns="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xmlns="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:a16="http://schemas.microsoft.com/office/drawing/2014/main" xmlns="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:a16="http://schemas.microsoft.com/office/drawing/2014/main" xmlns="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:a16="http://schemas.microsoft.com/office/drawing/2014/main" xmlns="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:a16="http://schemas.microsoft.com/office/drawing/2014/main" xmlns="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xmlns="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xmlns="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xmlns="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12.4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1700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첫 모임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주제선정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공유방식 선정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아이디어 선정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12.6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65D1DFF8-1843-4CAB-BE18-86ED629C8416}"/>
              </a:ext>
            </a:extLst>
          </p:cNvPr>
          <p:cNvSpPr txBox="1"/>
          <p:nvPr/>
        </p:nvSpPr>
        <p:spPr>
          <a:xfrm>
            <a:off x="2740217" y="2119841"/>
            <a:ext cx="1700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첫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Zoom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회의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파트분배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D4C7B039-D9F1-456C-BF6D-C715B3AF720D}"/>
              </a:ext>
            </a:extLst>
          </p:cNvPr>
          <p:cNvSpPr txBox="1"/>
          <p:nvPr/>
        </p:nvSpPr>
        <p:spPr>
          <a:xfrm>
            <a:off x="4601979" y="4523097"/>
            <a:ext cx="18795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ERD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Logic Process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템플릿 선정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12.10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변수명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맞추기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필요한 메서드 확인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12.13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E27C9D56-2291-4E88-BFDE-DD270CA1F197}"/>
              </a:ext>
            </a:extLst>
          </p:cNvPr>
          <p:cNvSpPr txBox="1"/>
          <p:nvPr/>
        </p:nvSpPr>
        <p:spPr>
          <a:xfrm>
            <a:off x="8222284" y="4591935"/>
            <a:ext cx="1700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구현시작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12.15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DB,VO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작성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페이지 레이아웃 구현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xmlns="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xmlns="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xmlns="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xmlns="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xmlns="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xmlns="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xmlns="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79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xmlns="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A8B381D-9A50-4C58-9438-A7AA511FA1FD}"/>
              </a:ext>
            </a:extLst>
          </p:cNvPr>
          <p:cNvSpPr txBox="1"/>
          <p:nvPr/>
        </p:nvSpPr>
        <p:spPr>
          <a:xfrm>
            <a:off x="7760429" y="2888939"/>
            <a:ext cx="2265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200" b="1" spc="-150" dirty="0">
                <a:solidFill>
                  <a:schemeClr val="bg1"/>
                </a:solidFill>
              </a:rPr>
              <a:t>World </a:t>
            </a:r>
            <a:r>
              <a:rPr lang="en-US" altLang="ja-JP" sz="3200" b="1" spc="-150" dirty="0">
                <a:solidFill>
                  <a:srgbClr val="92D050"/>
                </a:solidFill>
              </a:rPr>
              <a:t>3</a:t>
            </a:r>
            <a:r>
              <a:rPr lang="en-US" altLang="ja-JP" sz="3200" b="1" spc="-150" dirty="0">
                <a:solidFill>
                  <a:schemeClr val="bg1"/>
                </a:solidFill>
              </a:rPr>
              <a:t>lass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4207BD81-C21D-4DAC-9630-E3CCF76308A6}"/>
              </a:ext>
            </a:extLst>
          </p:cNvPr>
          <p:cNvSpPr txBox="1"/>
          <p:nvPr/>
        </p:nvSpPr>
        <p:spPr>
          <a:xfrm>
            <a:off x="7425362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lang="ko-KR" altLang="en-US" sz="1400" b="1" spc="-150" dirty="0">
                <a:solidFill>
                  <a:schemeClr val="bg1"/>
                </a:solidFill>
              </a:rPr>
              <a:t>장정민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xmlns="" id="{23E47BE3-FF05-4768-BD39-3021934932C6}"/>
              </a:ext>
            </a:extLst>
          </p:cNvPr>
          <p:cNvSpPr txBox="1"/>
          <p:nvPr/>
        </p:nvSpPr>
        <p:spPr>
          <a:xfrm>
            <a:off x="8145912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kumimoji="1" lang="ko-KR" altLang="en-US" sz="1400" b="1" spc="-150" dirty="0" err="1">
                <a:solidFill>
                  <a:schemeClr val="bg1"/>
                </a:solidFill>
              </a:rPr>
              <a:t>김정문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xmlns="" id="{841AF1D5-C618-4A60-981A-AF0013E87505}"/>
              </a:ext>
            </a:extLst>
          </p:cNvPr>
          <p:cNvSpPr txBox="1"/>
          <p:nvPr/>
        </p:nvSpPr>
        <p:spPr>
          <a:xfrm>
            <a:off x="8873699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kumimoji="1" lang="ko-KR" altLang="en-US" sz="1400" b="1" spc="-150" dirty="0">
                <a:solidFill>
                  <a:schemeClr val="bg1"/>
                </a:solidFill>
              </a:rPr>
              <a:t>김종혁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2">
            <a:extLst>
              <a:ext uri="{FF2B5EF4-FFF2-40B4-BE49-F238E27FC236}">
                <a16:creationId xmlns:a16="http://schemas.microsoft.com/office/drawing/2014/main" xmlns="" id="{07C20C8C-906A-45CE-92E0-DDCDF6B05642}"/>
              </a:ext>
            </a:extLst>
          </p:cNvPr>
          <p:cNvSpPr txBox="1"/>
          <p:nvPr/>
        </p:nvSpPr>
        <p:spPr>
          <a:xfrm>
            <a:off x="9567354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lang="ko-KR" altLang="en-US" sz="1400" b="1" spc="-150" dirty="0">
                <a:solidFill>
                  <a:schemeClr val="bg1"/>
                </a:solidFill>
              </a:rPr>
              <a:t>이상헌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353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xmlns="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xmlns="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xmlns="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xmlns="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xmlns="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xmlns="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:a16="http://schemas.microsoft.com/office/drawing/2014/main" xmlns="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xmlns="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:a16="http://schemas.microsoft.com/office/drawing/2014/main" xmlns="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xmlns="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xmlns="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:a16="http://schemas.microsoft.com/office/drawing/2014/main" xmlns="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:a16="http://schemas.microsoft.com/office/drawing/2014/main" xmlns="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:a16="http://schemas.microsoft.com/office/drawing/2014/main" xmlns="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xmlns="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xmlns="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xmlns="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xmlns="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xmlns="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xmlns="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xmlns="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xmlns="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xmlns="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xmlns="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xmlns="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:a16="http://schemas.microsoft.com/office/drawing/2014/main" xmlns="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:a16="http://schemas.microsoft.com/office/drawing/2014/main" xmlns="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:a16="http://schemas.microsoft.com/office/drawing/2014/main" xmlns="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:a16="http://schemas.microsoft.com/office/drawing/2014/main" xmlns="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:a16="http://schemas.microsoft.com/office/drawing/2014/main" xmlns="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:a16="http://schemas.microsoft.com/office/drawing/2014/main" xmlns="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xmlns="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:a16="http://schemas.microsoft.com/office/drawing/2014/main" xmlns="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:a16="http://schemas.microsoft.com/office/drawing/2014/main" xmlns="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:a16="http://schemas.microsoft.com/office/drawing/2014/main" xmlns="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:a16="http://schemas.microsoft.com/office/drawing/2014/main" xmlns="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:a16="http://schemas.microsoft.com/office/drawing/2014/main" xmlns="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:a16="http://schemas.microsoft.com/office/drawing/2014/main" xmlns="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xmlns="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:a16="http://schemas.microsoft.com/office/drawing/2014/main" xmlns="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:a16="http://schemas.microsoft.com/office/drawing/2014/main" xmlns="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:a16="http://schemas.microsoft.com/office/drawing/2014/main" xmlns="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:a16="http://schemas.microsoft.com/office/drawing/2014/main" xmlns="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:a16="http://schemas.microsoft.com/office/drawing/2014/main" xmlns="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xmlns="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xmlns="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:a16="http://schemas.microsoft.com/office/drawing/2014/main" xmlns="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:a16="http://schemas.microsoft.com/office/drawing/2014/main" xmlns="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:a16="http://schemas.microsoft.com/office/drawing/2014/main" xmlns="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:a16="http://schemas.microsoft.com/office/drawing/2014/main" xmlns="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xmlns="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xmlns="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xmlns="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12.18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2128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ERD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Logic Process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Member, Contact 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12.26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65D1DFF8-1843-4CAB-BE18-86ED629C8416}"/>
              </a:ext>
            </a:extLst>
          </p:cNvPr>
          <p:cNvSpPr txBox="1"/>
          <p:nvPr/>
        </p:nvSpPr>
        <p:spPr>
          <a:xfrm>
            <a:off x="2475282" y="2120063"/>
            <a:ext cx="2442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V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중복체크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비밀번호일치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Product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를 제외한 모든 컨트롤러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D4C7B039-D9F1-456C-BF6D-C715B3AF720D}"/>
              </a:ext>
            </a:extLst>
          </p:cNvPr>
          <p:cNvSpPr txBox="1"/>
          <p:nvPr/>
        </p:nvSpPr>
        <p:spPr>
          <a:xfrm>
            <a:off x="4542522" y="4523097"/>
            <a:ext cx="20641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초기 데이터 구성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페이지 레이아웃 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오류수정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12.29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회원탈퇴 구현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12.30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목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E27C9D56-2291-4E88-BFDE-DD270CA1F197}"/>
              </a:ext>
            </a:extLst>
          </p:cNvPr>
          <p:cNvSpPr txBox="1"/>
          <p:nvPr/>
        </p:nvSpPr>
        <p:spPr>
          <a:xfrm>
            <a:off x="8139953" y="4591935"/>
            <a:ext cx="2034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공지사항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고객문의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12.31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오류로 인한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sql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오류로 인한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xmlns="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xmlns="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xmlns="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xmlns="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xmlns="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xmlns="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xmlns="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654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xmlns="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xmlns="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xmlns="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xmlns="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xmlns="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xmlns="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:a16="http://schemas.microsoft.com/office/drawing/2014/main" xmlns="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xmlns="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:a16="http://schemas.microsoft.com/office/drawing/2014/main" xmlns="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xmlns="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xmlns="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:a16="http://schemas.microsoft.com/office/drawing/2014/main" xmlns="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:a16="http://schemas.microsoft.com/office/drawing/2014/main" xmlns="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:a16="http://schemas.microsoft.com/office/drawing/2014/main" xmlns="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xmlns="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xmlns="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xmlns="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xmlns="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xmlns="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xmlns="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xmlns="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xmlns="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xmlns="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xmlns="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xmlns="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:a16="http://schemas.microsoft.com/office/drawing/2014/main" xmlns="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:a16="http://schemas.microsoft.com/office/drawing/2014/main" xmlns="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:a16="http://schemas.microsoft.com/office/drawing/2014/main" xmlns="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:a16="http://schemas.microsoft.com/office/drawing/2014/main" xmlns="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:a16="http://schemas.microsoft.com/office/drawing/2014/main" xmlns="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:a16="http://schemas.microsoft.com/office/drawing/2014/main" xmlns="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xmlns="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:a16="http://schemas.microsoft.com/office/drawing/2014/main" xmlns="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:a16="http://schemas.microsoft.com/office/drawing/2014/main" xmlns="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:a16="http://schemas.microsoft.com/office/drawing/2014/main" xmlns="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:a16="http://schemas.microsoft.com/office/drawing/2014/main" xmlns="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:a16="http://schemas.microsoft.com/office/drawing/2014/main" xmlns="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:a16="http://schemas.microsoft.com/office/drawing/2014/main" xmlns="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xmlns="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:a16="http://schemas.microsoft.com/office/drawing/2014/main" xmlns="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:a16="http://schemas.microsoft.com/office/drawing/2014/main" xmlns="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:a16="http://schemas.microsoft.com/office/drawing/2014/main" xmlns="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:a16="http://schemas.microsoft.com/office/drawing/2014/main" xmlns="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:a16="http://schemas.microsoft.com/office/drawing/2014/main" xmlns="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xmlns="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xmlns="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:a16="http://schemas.microsoft.com/office/drawing/2014/main" xmlns="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:a16="http://schemas.microsoft.com/office/drawing/2014/main" xmlns="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:a16="http://schemas.microsoft.com/office/drawing/2014/main" xmlns="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:a16="http://schemas.microsoft.com/office/drawing/2014/main" xmlns="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xmlns="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xmlns="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xmlns="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1.1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2341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크롤링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MultipartRequest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필요에 따른 컨트롤러 수정 및 추가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1.2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65D1DFF8-1843-4CAB-BE18-86ED629C8416}"/>
              </a:ext>
            </a:extLst>
          </p:cNvPr>
          <p:cNvSpPr txBox="1"/>
          <p:nvPr/>
        </p:nvSpPr>
        <p:spPr>
          <a:xfrm>
            <a:off x="2475283" y="2120063"/>
            <a:ext cx="26355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M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DAO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- 3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오류수정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1.3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D4C7B039-D9F1-456C-BF6D-C715B3AF720D}"/>
              </a:ext>
            </a:extLst>
          </p:cNvPr>
          <p:cNvSpPr txBox="1"/>
          <p:nvPr/>
        </p:nvSpPr>
        <p:spPr>
          <a:xfrm>
            <a:off x="4449584" y="4523097"/>
            <a:ext cx="2157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상품관리페이지 완성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크롤링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수정 및  보완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1.5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장바구니 세션완성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검색 구현</a:t>
            </a:r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E27C9D56-2291-4E88-BFDE-DD270CA1F197}"/>
              </a:ext>
            </a:extLst>
          </p:cNvPr>
          <p:cNvSpPr txBox="1"/>
          <p:nvPr/>
        </p:nvSpPr>
        <p:spPr>
          <a:xfrm>
            <a:off x="8222284" y="4591935"/>
            <a:ext cx="17009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장바구니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최종 에러수정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팀 소개 페이지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ppt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1.9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최종완성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xmlns="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xmlns="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xmlns="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xmlns="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xmlns="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xmlns="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xmlns="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376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86942A6-6B66-4A6F-A44A-5A6FFAB9CDB9}"/>
              </a:ext>
            </a:extLst>
          </p:cNvPr>
          <p:cNvSpPr txBox="1"/>
          <p:nvPr/>
        </p:nvSpPr>
        <p:spPr>
          <a:xfrm>
            <a:off x="4623480" y="3044278"/>
            <a:ext cx="29450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#KeyPoint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51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A10833B-B15E-4EAE-9386-1ABCD7769830}"/>
              </a:ext>
            </a:extLst>
          </p:cNvPr>
          <p:cNvSpPr txBox="1"/>
          <p:nvPr/>
        </p:nvSpPr>
        <p:spPr>
          <a:xfrm>
            <a:off x="3161126" y="2921168"/>
            <a:ext cx="58697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>
                    <a:lumMod val="50000"/>
                  </a:schemeClr>
                </a:solidFill>
              </a:rPr>
              <a:t>#</a:t>
            </a:r>
            <a:r>
              <a:rPr lang="ko-KR" altLang="en-US" sz="6000" dirty="0">
                <a:solidFill>
                  <a:schemeClr val="accent4">
                    <a:lumMod val="50000"/>
                  </a:schemeClr>
                </a:solidFill>
              </a:rPr>
              <a:t>도로명주소 </a:t>
            </a:r>
            <a:r>
              <a:rPr lang="en-US" altLang="ko-KR" sz="6000" dirty="0">
                <a:solidFill>
                  <a:schemeClr val="accent4">
                    <a:lumMod val="50000"/>
                  </a:schemeClr>
                </a:solidFill>
              </a:rPr>
              <a:t>API</a:t>
            </a:r>
            <a:endParaRPr lang="ko-KR" altLang="en-US" sz="6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xmlns="" id="{577B7444-1BD9-4455-AA32-98B617AA2EA2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8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E9D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E9D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4399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도로명주소 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49BE7DE-BE2F-44B0-8E6C-FD8E06625459}"/>
              </a:ext>
            </a:extLst>
          </p:cNvPr>
          <p:cNvSpPr txBox="1"/>
          <p:nvPr/>
        </p:nvSpPr>
        <p:spPr>
          <a:xfrm>
            <a:off x="6808588" y="3817134"/>
            <a:ext cx="47453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회원가입에서 주소를 입력하는 것은 필수이다</a:t>
            </a:r>
            <a:r>
              <a:rPr lang="en-US" altLang="ko-KR" dirty="0"/>
              <a:t>.</a:t>
            </a:r>
            <a:r>
              <a:rPr lang="ko-KR" altLang="en-US" dirty="0"/>
              <a:t> 최근에는 많은 홈페이지들이</a:t>
            </a:r>
            <a:r>
              <a:rPr lang="en-US" altLang="ko-KR" dirty="0"/>
              <a:t> </a:t>
            </a:r>
            <a:r>
              <a:rPr lang="ko-KR" altLang="en-US" dirty="0"/>
              <a:t>지번주소</a:t>
            </a:r>
            <a:r>
              <a:rPr lang="en-US" altLang="ko-KR" dirty="0"/>
              <a:t>(</a:t>
            </a:r>
            <a:r>
              <a:rPr lang="ko-KR" altLang="en-US" dirty="0" err="1"/>
              <a:t>구주소</a:t>
            </a:r>
            <a:r>
              <a:rPr lang="en-US" altLang="ko-KR" dirty="0"/>
              <a:t>)</a:t>
            </a:r>
            <a:r>
              <a:rPr lang="ko-KR" altLang="en-US" dirty="0"/>
              <a:t>입력보단 도로명주소를 입력 하는 것으로 변경하고 있는 추세에 있으며</a:t>
            </a:r>
            <a:r>
              <a:rPr lang="en-US" altLang="ko-KR" dirty="0"/>
              <a:t>,</a:t>
            </a:r>
            <a:r>
              <a:rPr lang="ko-KR" altLang="en-US" dirty="0"/>
              <a:t> 이를 구현하기 위하여 도로명주소 </a:t>
            </a:r>
            <a:r>
              <a:rPr lang="en-US" altLang="ko-KR" dirty="0"/>
              <a:t>API</a:t>
            </a:r>
            <a:r>
              <a:rPr lang="ko-KR" altLang="en-US" dirty="0"/>
              <a:t>를 도입하였다</a:t>
            </a:r>
            <a:r>
              <a:rPr lang="en-US" altLang="ko-KR" dirty="0"/>
              <a:t>. </a:t>
            </a: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B84DF7D-2380-4E99-A9B9-450614433D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8" y="1906847"/>
            <a:ext cx="5894871" cy="38704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9EFB7F7E-B58B-4F39-A986-923E8047B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89" y="1906847"/>
            <a:ext cx="4745323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63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72F83EF-7ACF-4D34-AB7A-61368AEC4367}"/>
              </a:ext>
            </a:extLst>
          </p:cNvPr>
          <p:cNvSpPr txBox="1"/>
          <p:nvPr/>
        </p:nvSpPr>
        <p:spPr>
          <a:xfrm>
            <a:off x="2881015" y="2921168"/>
            <a:ext cx="6429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#MultipartRequest</a:t>
            </a:r>
            <a:endParaRPr lang="ko-KR" altLang="en-US" sz="6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xmlns="" id="{0652D7BA-A1E8-435B-93C2-914AC626F57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361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EAA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EAA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551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#MultipartRequest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49BE7DE-BE2F-44B0-8E6C-FD8E06625459}"/>
              </a:ext>
            </a:extLst>
          </p:cNvPr>
          <p:cNvSpPr txBox="1"/>
          <p:nvPr/>
        </p:nvSpPr>
        <p:spPr>
          <a:xfrm>
            <a:off x="6978292" y="3747149"/>
            <a:ext cx="49004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err="1"/>
              <a:t>MultipartRequest</a:t>
            </a:r>
            <a:r>
              <a:rPr lang="ko-KR" altLang="en-US" dirty="0"/>
              <a:t>란 </a:t>
            </a:r>
            <a:r>
              <a:rPr lang="ko-KR" altLang="en-US" dirty="0" err="1"/>
              <a:t>파일업로드를</a:t>
            </a:r>
            <a:r>
              <a:rPr lang="ko-KR" altLang="en-US" dirty="0"/>
              <a:t> 직접적으로 수행하는 담당클래스로 중복처리기능을 가지고 있으며</a:t>
            </a:r>
            <a:r>
              <a:rPr lang="en-US" altLang="ko-KR" dirty="0"/>
              <a:t>, COS.jar</a:t>
            </a:r>
            <a:r>
              <a:rPr lang="ko-KR" altLang="en-US" dirty="0"/>
              <a:t>파일을 라이브러리에 넣어두어야 한다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en-US" altLang="ko-KR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MultipartRequest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객체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저장될 서버 경로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파일 최대 크기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인코딩 방식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같은 이름의 파일명 방지 처리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altLang="ko-KR" sz="1600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037CA75-400A-4ADC-B8FA-6E29412BA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29" y="1932871"/>
            <a:ext cx="6064063" cy="40193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8A2F9EE-F633-427D-9435-F911611E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47" y="1932871"/>
            <a:ext cx="46291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42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DC4BA9A-1E1F-494C-B13C-A74AB56F5903}"/>
              </a:ext>
            </a:extLst>
          </p:cNvPr>
          <p:cNvSpPr txBox="1"/>
          <p:nvPr/>
        </p:nvSpPr>
        <p:spPr>
          <a:xfrm>
            <a:off x="4250782" y="2921168"/>
            <a:ext cx="3690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#</a:t>
            </a:r>
            <a:r>
              <a:rPr lang="ko-KR" altLang="en-US" sz="6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회원탈퇴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xmlns="" id="{4C49ABC6-E01A-444E-AF74-103B1E239E5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718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B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B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회원탈퇴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49BE7DE-BE2F-44B0-8E6C-FD8E06625459}"/>
              </a:ext>
            </a:extLst>
          </p:cNvPr>
          <p:cNvSpPr txBox="1"/>
          <p:nvPr/>
        </p:nvSpPr>
        <p:spPr>
          <a:xfrm>
            <a:off x="6096000" y="4616095"/>
            <a:ext cx="4958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>
                <a:latin typeface="Consolas" panose="020B0609020204030204" pitchFamily="49" charset="0"/>
              </a:rPr>
              <a:t>MemberDAO</a:t>
            </a:r>
            <a:r>
              <a:rPr lang="ko-KR" altLang="en-US" sz="1800" dirty="0">
                <a:latin typeface="Consolas" panose="020B0609020204030204" pitchFamily="49" charset="0"/>
              </a:rPr>
              <a:t>에서 </a:t>
            </a:r>
            <a:r>
              <a:rPr lang="en-US" altLang="ko-KR" sz="1800" dirty="0" err="1">
                <a:latin typeface="Consolas" panose="020B0609020204030204" pitchFamily="49" charset="0"/>
              </a:rPr>
              <a:t>deleteMember</a:t>
            </a:r>
            <a:r>
              <a:rPr lang="ko-KR" altLang="en-US" sz="1800" dirty="0">
                <a:latin typeface="Consolas" panose="020B0609020204030204" pitchFamily="49" charset="0"/>
              </a:rPr>
              <a:t>를 받아온 후</a:t>
            </a:r>
            <a:r>
              <a:rPr lang="en-US" altLang="ko-KR" sz="1800" dirty="0">
                <a:latin typeface="Consolas" panose="020B0609020204030204" pitchFamily="49" charset="0"/>
              </a:rPr>
              <a:t>, </a:t>
            </a:r>
            <a:r>
              <a:rPr lang="ko-KR" altLang="en-US" sz="1800" dirty="0">
                <a:latin typeface="Consolas" panose="020B0609020204030204" pitchFamily="49" charset="0"/>
              </a:rPr>
              <a:t>정상적으로 </a:t>
            </a:r>
            <a:r>
              <a:rPr lang="en-US" altLang="ko-KR" sz="1800" dirty="0">
                <a:latin typeface="Consolas" panose="020B0609020204030204" pitchFamily="49" charset="0"/>
              </a:rPr>
              <a:t>DB</a:t>
            </a:r>
            <a:r>
              <a:rPr lang="ko-KR" altLang="en-US" dirty="0">
                <a:latin typeface="Consolas" panose="020B0609020204030204" pitchFamily="49" charset="0"/>
              </a:rPr>
              <a:t>에서 삭제가 되었다면</a:t>
            </a:r>
            <a:r>
              <a:rPr lang="en-US" altLang="ko-KR" dirty="0">
                <a:latin typeface="Consolas" panose="020B0609020204030204" pitchFamily="49" charset="0"/>
              </a:rPr>
              <a:t>, true</a:t>
            </a:r>
            <a:r>
              <a:rPr lang="ko-KR" altLang="en-US" dirty="0">
                <a:latin typeface="Consolas" panose="020B0609020204030204" pitchFamily="49" charset="0"/>
              </a:rPr>
              <a:t>를 반환하여 </a:t>
            </a:r>
            <a:r>
              <a:rPr lang="en-US" altLang="ko-KR" dirty="0">
                <a:latin typeface="Consolas" panose="020B0609020204030204" pitchFamily="49" charset="0"/>
              </a:rPr>
              <a:t>if</a:t>
            </a:r>
            <a:r>
              <a:rPr lang="ko-KR" altLang="en-US" dirty="0">
                <a:latin typeface="Consolas" panose="020B0609020204030204" pitchFamily="49" charset="0"/>
              </a:rPr>
              <a:t>문이 실행되고</a:t>
            </a:r>
            <a:r>
              <a:rPr lang="en-US" altLang="ko-KR" dirty="0">
                <a:latin typeface="Consolas" panose="020B0609020204030204" pitchFamily="49" charset="0"/>
              </a:rPr>
              <a:t>, invalidate </a:t>
            </a:r>
            <a:r>
              <a:rPr lang="ko-KR" altLang="en-US" dirty="0">
                <a:latin typeface="Consolas" panose="020B0609020204030204" pitchFamily="49" charset="0"/>
              </a:rPr>
              <a:t>메서드가 실행되어 </a:t>
            </a:r>
            <a:r>
              <a:rPr lang="en-US" altLang="ko-KR" dirty="0">
                <a:latin typeface="Consolas" panose="020B0609020204030204" pitchFamily="49" charset="0"/>
              </a:rPr>
              <a:t>session</a:t>
            </a:r>
            <a:r>
              <a:rPr lang="ko-KR" altLang="en-US" dirty="0">
                <a:latin typeface="Consolas" panose="020B0609020204030204" pitchFamily="49" charset="0"/>
              </a:rPr>
              <a:t>을 지워버린다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  <a:r>
              <a:rPr lang="en-US" altLang="ko-KR" sz="1800" dirty="0">
                <a:latin typeface="Consolas" panose="020B0609020204030204" pitchFamily="49" charset="0"/>
              </a:rPr>
              <a:t> </a:t>
            </a:r>
            <a:endParaRPr lang="en-US" altLang="ko-KR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963D8E70-4A6F-4C58-A951-22C2E24E9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63" y="1751462"/>
            <a:ext cx="4814047" cy="27771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B961640E-DBE3-4FE7-8C39-DD6BE258B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16" y="1751462"/>
            <a:ext cx="4651179" cy="41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2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D3904AF-678F-4570-BCCD-7B0B0DF315DA}"/>
              </a:ext>
            </a:extLst>
          </p:cNvPr>
          <p:cNvSpPr txBox="1"/>
          <p:nvPr/>
        </p:nvSpPr>
        <p:spPr>
          <a:xfrm>
            <a:off x="4377420" y="2921168"/>
            <a:ext cx="3437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#crawling</a:t>
            </a:r>
            <a:endParaRPr lang="ko-KR" altLang="en-US" sz="6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xmlns="" id="{6718290A-3B31-4719-949D-147335569FF3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070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54B06272-D923-4A3E-9139-6A17E7858F83}"/>
              </a:ext>
            </a:extLst>
          </p:cNvPr>
          <p:cNvSpPr txBox="1"/>
          <p:nvPr/>
        </p:nvSpPr>
        <p:spPr>
          <a:xfrm>
            <a:off x="1246268" y="170892"/>
            <a:ext cx="4149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</a:rPr>
              <a:t>Table of Contents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A0F9463-4505-451F-8BF5-877E3F648D14}"/>
              </a:ext>
            </a:extLst>
          </p:cNvPr>
          <p:cNvSpPr txBox="1"/>
          <p:nvPr/>
        </p:nvSpPr>
        <p:spPr>
          <a:xfrm flipH="1">
            <a:off x="572692" y="1163782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01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xmlns="" id="{7CC15B21-9934-4063-A981-1254F24D8805}"/>
              </a:ext>
            </a:extLst>
          </p:cNvPr>
          <p:cNvSpPr txBox="1"/>
          <p:nvPr/>
        </p:nvSpPr>
        <p:spPr>
          <a:xfrm>
            <a:off x="1310060" y="1395944"/>
            <a:ext cx="1402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spc="300" dirty="0">
                <a:solidFill>
                  <a:schemeClr val="bg1"/>
                </a:solidFill>
              </a:rPr>
              <a:t>Intro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4DB5A7E-51DA-45F0-A929-5431E5D5A880}"/>
              </a:ext>
            </a:extLst>
          </p:cNvPr>
          <p:cNvSpPr txBox="1"/>
          <p:nvPr/>
        </p:nvSpPr>
        <p:spPr>
          <a:xfrm flipH="1">
            <a:off x="572692" y="2471888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02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2">
            <a:extLst>
              <a:ext uri="{FF2B5EF4-FFF2-40B4-BE49-F238E27FC236}">
                <a16:creationId xmlns:a16="http://schemas.microsoft.com/office/drawing/2014/main" xmlns="" id="{684CA1B1-84A5-4407-9F98-DBDDC4410CA8}"/>
              </a:ext>
            </a:extLst>
          </p:cNvPr>
          <p:cNvSpPr txBox="1"/>
          <p:nvPr/>
        </p:nvSpPr>
        <p:spPr>
          <a:xfrm>
            <a:off x="1245791" y="2706076"/>
            <a:ext cx="2185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300" dirty="0">
                <a:solidFill>
                  <a:schemeClr val="bg1"/>
                </a:solidFill>
              </a:rPr>
              <a:t>설계과정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BBC6803-C36E-419F-B459-0FEDB76C58AE}"/>
              </a:ext>
            </a:extLst>
          </p:cNvPr>
          <p:cNvSpPr txBox="1"/>
          <p:nvPr/>
        </p:nvSpPr>
        <p:spPr>
          <a:xfrm flipH="1">
            <a:off x="572692" y="3744140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03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2">
            <a:extLst>
              <a:ext uri="{FF2B5EF4-FFF2-40B4-BE49-F238E27FC236}">
                <a16:creationId xmlns:a16="http://schemas.microsoft.com/office/drawing/2014/main" xmlns="" id="{2000CC67-EC4F-443A-AD62-490557A2DC6F}"/>
              </a:ext>
            </a:extLst>
          </p:cNvPr>
          <p:cNvSpPr txBox="1"/>
          <p:nvPr/>
        </p:nvSpPr>
        <p:spPr>
          <a:xfrm>
            <a:off x="1310060" y="4026478"/>
            <a:ext cx="2510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spc="300" dirty="0">
                <a:solidFill>
                  <a:schemeClr val="bg1"/>
                </a:solidFill>
              </a:rPr>
              <a:t>TimeLine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9" name="正方形/長方形 1">
            <a:extLst>
              <a:ext uri="{FF2B5EF4-FFF2-40B4-BE49-F238E27FC236}">
                <a16:creationId xmlns:a16="http://schemas.microsoft.com/office/drawing/2014/main" xmlns="" id="{CACB1BF2-EB4E-4F36-8540-C3A1A7F0AD1E}"/>
              </a:ext>
            </a:extLst>
          </p:cNvPr>
          <p:cNvSpPr/>
          <p:nvPr/>
        </p:nvSpPr>
        <p:spPr>
          <a:xfrm>
            <a:off x="764078" y="1591387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">
            <a:extLst>
              <a:ext uri="{FF2B5EF4-FFF2-40B4-BE49-F238E27FC236}">
                <a16:creationId xmlns:a16="http://schemas.microsoft.com/office/drawing/2014/main" xmlns="" id="{9D4C5111-349B-4C66-9360-465CACA0780D}"/>
              </a:ext>
            </a:extLst>
          </p:cNvPr>
          <p:cNvSpPr/>
          <p:nvPr/>
        </p:nvSpPr>
        <p:spPr>
          <a:xfrm>
            <a:off x="764078" y="2924394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">
            <a:extLst>
              <a:ext uri="{FF2B5EF4-FFF2-40B4-BE49-F238E27FC236}">
                <a16:creationId xmlns:a16="http://schemas.microsoft.com/office/drawing/2014/main" xmlns="" id="{60B14E28-E606-4F67-BC37-14433FFBA3C5}"/>
              </a:ext>
            </a:extLst>
          </p:cNvPr>
          <p:cNvSpPr/>
          <p:nvPr/>
        </p:nvSpPr>
        <p:spPr>
          <a:xfrm>
            <a:off x="764078" y="4221547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xmlns="" id="{E16AAB19-2533-41E9-AAF6-667925BE7191}"/>
              </a:ext>
            </a:extLst>
          </p:cNvPr>
          <p:cNvSpPr txBox="1"/>
          <p:nvPr/>
        </p:nvSpPr>
        <p:spPr>
          <a:xfrm>
            <a:off x="1348383" y="5188646"/>
            <a:ext cx="1980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b="1" spc="300" dirty="0">
                <a:solidFill>
                  <a:schemeClr val="bg1"/>
                </a:solidFill>
              </a:rPr>
              <a:t>#</a:t>
            </a:r>
            <a:r>
              <a:rPr kumimoji="1" lang="ko-KR" altLang="en-US" sz="3600" b="1" spc="300" dirty="0">
                <a:solidFill>
                  <a:schemeClr val="bg1"/>
                </a:solidFill>
              </a:rPr>
              <a:t>키워드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5" name="正方形/長方形 1">
            <a:extLst>
              <a:ext uri="{FF2B5EF4-FFF2-40B4-BE49-F238E27FC236}">
                <a16:creationId xmlns:a16="http://schemas.microsoft.com/office/drawing/2014/main" xmlns="" id="{86727B78-B6B4-4626-9039-83033C4EC46E}"/>
              </a:ext>
            </a:extLst>
          </p:cNvPr>
          <p:cNvSpPr/>
          <p:nvPr/>
        </p:nvSpPr>
        <p:spPr>
          <a:xfrm>
            <a:off x="764078" y="5395048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1EFC395-8712-4987-A8B4-108418EC0D00}"/>
              </a:ext>
            </a:extLst>
          </p:cNvPr>
          <p:cNvSpPr txBox="1"/>
          <p:nvPr/>
        </p:nvSpPr>
        <p:spPr>
          <a:xfrm flipH="1">
            <a:off x="572691" y="5003980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04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#Crawling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49BE7DE-BE2F-44B0-8E6C-FD8E06625459}"/>
              </a:ext>
            </a:extLst>
          </p:cNvPr>
          <p:cNvSpPr txBox="1"/>
          <p:nvPr/>
        </p:nvSpPr>
        <p:spPr>
          <a:xfrm>
            <a:off x="4302954" y="5999517"/>
            <a:ext cx="358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ko-KR" altLang="en-US" dirty="0" err="1"/>
              <a:t>크롤링</a:t>
            </a:r>
            <a:r>
              <a:rPr lang="ko-KR" altLang="en-US" dirty="0"/>
              <a:t> 데이터를 넣는 과정</a:t>
            </a:r>
            <a:endParaRPr lang="en-US" altLang="ko-KR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C43CF7E-7C1D-4913-8900-3C61532F90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16" y="1386727"/>
            <a:ext cx="8085367" cy="451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85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#Crawling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49BE7DE-BE2F-44B0-8E6C-FD8E06625459}"/>
              </a:ext>
            </a:extLst>
          </p:cNvPr>
          <p:cNvSpPr txBox="1"/>
          <p:nvPr/>
        </p:nvSpPr>
        <p:spPr>
          <a:xfrm>
            <a:off x="4066743" y="534912"/>
            <a:ext cx="7812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상품분류를 세 개로 나눔</a:t>
            </a:r>
            <a:r>
              <a:rPr lang="en-US" altLang="ko-KR" sz="1600" dirty="0"/>
              <a:t>. </a:t>
            </a:r>
            <a:r>
              <a:rPr lang="ko-KR" altLang="en-US" sz="1600" dirty="0"/>
              <a:t>때문에 크롤링할 페이지와 </a:t>
            </a:r>
            <a:r>
              <a:rPr lang="en-US" altLang="ko-KR" sz="1600" dirty="0"/>
              <a:t>INSERT SQL</a:t>
            </a:r>
            <a:r>
              <a:rPr lang="ko-KR" altLang="en-US" sz="1600" dirty="0"/>
              <a:t>문도 세 개</a:t>
            </a:r>
            <a:r>
              <a:rPr lang="en-US" altLang="ko-KR" sz="1600" dirty="0"/>
              <a:t>. </a:t>
            </a:r>
            <a:r>
              <a:rPr lang="ko-KR" altLang="en-US" sz="1600" dirty="0"/>
              <a:t>각각을 </a:t>
            </a:r>
            <a:r>
              <a:rPr lang="en-US" altLang="ko-KR" sz="1600" dirty="0"/>
              <a:t>String </a:t>
            </a:r>
            <a:r>
              <a:rPr lang="ko-KR" altLang="en-US" sz="1600" dirty="0"/>
              <a:t>타입의 배열에 넣어 </a:t>
            </a:r>
            <a:r>
              <a:rPr lang="en-US" altLang="ko-KR" sz="1600" dirty="0"/>
              <a:t>for</a:t>
            </a:r>
            <a:r>
              <a:rPr lang="ko-KR" altLang="en-US" sz="1600" dirty="0"/>
              <a:t>문으로 한 번에 명령을 실행할 수 있도록 코딩했음</a:t>
            </a:r>
            <a:r>
              <a:rPr lang="en-US" altLang="ko-KR" sz="1600" dirty="0"/>
              <a:t>. </a:t>
            </a:r>
            <a:r>
              <a:rPr lang="ko-KR" altLang="en-US" sz="1600" dirty="0"/>
              <a:t>이미지 경로의 경우 상대 경로가 아닌 절대 경로를 가져오기 위해 </a:t>
            </a:r>
            <a:r>
              <a:rPr lang="en-US" altLang="ko-KR" sz="1600" dirty="0"/>
              <a:t>“abs:”</a:t>
            </a:r>
            <a:r>
              <a:rPr lang="ko-KR" altLang="en-US" sz="1600" dirty="0"/>
              <a:t>를 사용했다</a:t>
            </a:r>
            <a:r>
              <a:rPr lang="en-US" altLang="ko-KR" sz="1600" dirty="0"/>
              <a:t>. </a:t>
            </a:r>
            <a:r>
              <a:rPr lang="ko-KR" altLang="en-US" sz="1600" dirty="0"/>
              <a:t>가격을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했을 경우에는 예를 들어 </a:t>
            </a:r>
            <a:r>
              <a:rPr lang="en-US" altLang="ko-KR" sz="1600" dirty="0"/>
              <a:t>“44,900</a:t>
            </a:r>
            <a:r>
              <a:rPr lang="ko-KR" altLang="en-US" sz="1600" dirty="0"/>
              <a:t>원</a:t>
            </a:r>
            <a:r>
              <a:rPr lang="en-US" altLang="ko-KR" sz="1600" dirty="0"/>
              <a:t>“</a:t>
            </a:r>
            <a:r>
              <a:rPr lang="ko-KR" altLang="en-US" sz="1600" dirty="0"/>
              <a:t>의 형태로 가져온다</a:t>
            </a:r>
            <a:r>
              <a:rPr lang="en-US" altLang="ko-KR" sz="1600" dirty="0"/>
              <a:t>. </a:t>
            </a:r>
            <a:r>
              <a:rPr lang="ko-KR" altLang="en-US" sz="1600" dirty="0"/>
              <a:t>쉼표와 </a:t>
            </a:r>
            <a:r>
              <a:rPr lang="en-US" altLang="ko-KR" sz="1600" dirty="0"/>
              <a:t>“</a:t>
            </a:r>
            <a:r>
              <a:rPr lang="ko-KR" altLang="en-US" sz="1600" dirty="0"/>
              <a:t>원</a:t>
            </a:r>
            <a:r>
              <a:rPr lang="en-US" altLang="ko-KR" sz="1600" dirty="0"/>
              <a:t>＂</a:t>
            </a:r>
            <a:r>
              <a:rPr lang="ko-KR" altLang="en-US" sz="1600" dirty="0"/>
              <a:t>을 지우고 </a:t>
            </a:r>
            <a:r>
              <a:rPr lang="en-US" altLang="ko-KR" sz="1600" dirty="0"/>
              <a:t>Int </a:t>
            </a:r>
            <a:r>
              <a:rPr lang="ko-KR" altLang="en-US" sz="1600" dirty="0"/>
              <a:t>타입으로 변환하는 과정이 필요했다</a:t>
            </a:r>
            <a:r>
              <a:rPr lang="en-US" altLang="ko-KR" sz="1600" dirty="0"/>
              <a:t>. 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80C45D4-D85D-4CB7-B04C-AE6B863A9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932871"/>
            <a:ext cx="92106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90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장점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621B7AA-E91B-4BBF-883E-CD410876B42F}"/>
              </a:ext>
            </a:extLst>
          </p:cNvPr>
          <p:cNvSpPr txBox="1"/>
          <p:nvPr/>
        </p:nvSpPr>
        <p:spPr>
          <a:xfrm>
            <a:off x="6096000" y="1819172"/>
            <a:ext cx="51009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페이지의 레이아웃을 간소화하여 복잡함을      해소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-  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필터를 통하여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인기순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가격순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매진임박순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 등    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    고객이 손쉽게 상품을 검색할 수 있도록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관리자 고유권한인 공지사항등록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상품등록을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검색엔진을 이용하여 고객이 더 손쉽게 제품을 찾을 수 있도록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F7D50E8-CA51-4261-9E38-7081059F3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41" y="1819172"/>
            <a:ext cx="3380358" cy="33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89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3D5A8D0-4FA8-496B-A77D-A5FB9858569C}"/>
              </a:ext>
            </a:extLst>
          </p:cNvPr>
          <p:cNvSpPr txBox="1"/>
          <p:nvPr/>
        </p:nvSpPr>
        <p:spPr>
          <a:xfrm>
            <a:off x="3930183" y="2921168"/>
            <a:ext cx="4331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5">
                    <a:lumMod val="50000"/>
                  </a:schemeClr>
                </a:solidFill>
              </a:rPr>
              <a:t>Project</a:t>
            </a:r>
            <a:r>
              <a:rPr lang="ko-KR" altLang="en-US" sz="6000" dirty="0">
                <a:solidFill>
                  <a:schemeClr val="accent5">
                    <a:lumMod val="50000"/>
                  </a:schemeClr>
                </a:solidFill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97387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xmlns="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436" y="460392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 소개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7D6103A-133B-492A-A00C-B1A015B930F3}"/>
              </a:ext>
            </a:extLst>
          </p:cNvPr>
          <p:cNvSpPr/>
          <p:nvPr/>
        </p:nvSpPr>
        <p:spPr>
          <a:xfrm>
            <a:off x="7042998" y="2068439"/>
            <a:ext cx="3763548" cy="35366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래픽 13" descr="교사">
            <a:extLst>
              <a:ext uri="{FF2B5EF4-FFF2-40B4-BE49-F238E27FC236}">
                <a16:creationId xmlns:a16="http://schemas.microsoft.com/office/drawing/2014/main" xmlns="" id="{0B1104B2-06CE-44AC-A1BA-0B1CAF6F7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425630" y="2679957"/>
            <a:ext cx="2466062" cy="2466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67FFFC4-25BC-4F2A-B5B5-F7A5B08AF3BA}"/>
              </a:ext>
            </a:extLst>
          </p:cNvPr>
          <p:cNvSpPr txBox="1"/>
          <p:nvPr/>
        </p:nvSpPr>
        <p:spPr>
          <a:xfrm>
            <a:off x="836495" y="1916415"/>
            <a:ext cx="4690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조 이름 </a:t>
            </a:r>
            <a:r>
              <a:rPr lang="en-US" altLang="ko-KR" sz="3600" b="1" dirty="0"/>
              <a:t>: World</a:t>
            </a:r>
            <a:r>
              <a:rPr lang="en-US" altLang="ko-KR" sz="3600" b="1" dirty="0">
                <a:solidFill>
                  <a:srgbClr val="92D050"/>
                </a:solidFill>
              </a:rPr>
              <a:t>3</a:t>
            </a:r>
            <a:r>
              <a:rPr lang="en-US" altLang="ko-KR" sz="3600" b="1" dirty="0"/>
              <a:t>lass </a:t>
            </a:r>
            <a:endParaRPr lang="ko-KR" altLang="en-US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CC1D2E3-F655-4937-929E-5D3A3B5EEE5D}"/>
              </a:ext>
            </a:extLst>
          </p:cNvPr>
          <p:cNvSpPr txBox="1"/>
          <p:nvPr/>
        </p:nvSpPr>
        <p:spPr>
          <a:xfrm>
            <a:off x="874967" y="2952324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C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장정민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D8F64B8-B4C8-4D08-AC38-8FC004838728}"/>
              </a:ext>
            </a:extLst>
          </p:cNvPr>
          <p:cNvSpPr txBox="1"/>
          <p:nvPr/>
        </p:nvSpPr>
        <p:spPr>
          <a:xfrm>
            <a:off x="836495" y="361695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F0"/>
                </a:solidFill>
              </a:rPr>
              <a:t>M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김종혁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DB60B51-A5D9-4C51-8B54-EE088E68D7F8}"/>
              </a:ext>
            </a:extLst>
          </p:cNvPr>
          <p:cNvSpPr txBox="1"/>
          <p:nvPr/>
        </p:nvSpPr>
        <p:spPr>
          <a:xfrm>
            <a:off x="874967" y="4328514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 err="1"/>
              <a:t>김정문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EABEBC7-1D37-407A-9E23-84F9D05705C8}"/>
              </a:ext>
            </a:extLst>
          </p:cNvPr>
          <p:cNvSpPr txBox="1"/>
          <p:nvPr/>
        </p:nvSpPr>
        <p:spPr>
          <a:xfrm>
            <a:off x="874967" y="5010205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ko-KR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이상헌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37935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436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기획목적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49BE7DE-BE2F-44B0-8E6C-FD8E06625459}"/>
              </a:ext>
            </a:extLst>
          </p:cNvPr>
          <p:cNvSpPr txBox="1"/>
          <p:nvPr/>
        </p:nvSpPr>
        <p:spPr>
          <a:xfrm>
            <a:off x="836495" y="2562746"/>
            <a:ext cx="5259505" cy="2700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최근 코로나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사태로 인하여 건강에 관심을 가지는 사람들이 늘어났다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하지만 영양제는 분류하는 기준도 많고 브랜드도 많기 때문에 정작 고객이 원하는 영양제를 비교하고 구매하는 것이 상당히 어렵다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사이트는 </a:t>
            </a:r>
            <a:r>
              <a:rPr lang="ko-KR" altLang="ko-KR" sz="2000" b="1" kern="100" dirty="0">
                <a:solidFill>
                  <a:srgbClr val="ED7D3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영양제 직구사이트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회원들이 여러 브랜드의 영양제를 손쉽게 비교해 보고 구매할 수 있도록 구현해보고자 한다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7D6103A-133B-492A-A00C-B1A015B930F3}"/>
              </a:ext>
            </a:extLst>
          </p:cNvPr>
          <p:cNvSpPr/>
          <p:nvPr/>
        </p:nvSpPr>
        <p:spPr>
          <a:xfrm>
            <a:off x="7042998" y="2068439"/>
            <a:ext cx="3763548" cy="35366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래픽 13" descr="교사">
            <a:extLst>
              <a:ext uri="{FF2B5EF4-FFF2-40B4-BE49-F238E27FC236}">
                <a16:creationId xmlns:a16="http://schemas.microsoft.com/office/drawing/2014/main" xmlns="" id="{0B1104B2-06CE-44AC-A1BA-0B1CAF6F7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425630" y="2679957"/>
            <a:ext cx="2466062" cy="24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63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 - </a:t>
            </a:r>
            <a:r>
              <a:rPr lang="ko-KR" altLang="en-US" dirty="0"/>
              <a:t>프로젝트 조장</a:t>
            </a:r>
            <a:endParaRPr lang="en-US" altLang="ko-KR" dirty="0"/>
          </a:p>
          <a:p>
            <a:pPr algn="just"/>
            <a:r>
              <a:rPr lang="en-US" altLang="ko-KR" dirty="0"/>
              <a:t> - </a:t>
            </a:r>
            <a:r>
              <a:rPr lang="ko-KR" altLang="en-US" dirty="0"/>
              <a:t>로직 프로세스 설계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web.xml</a:t>
            </a:r>
            <a:r>
              <a:rPr lang="ko-KR" altLang="en-US" dirty="0"/>
              <a:t>을 통한 페이지 기본 설정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필터를 이용한 초기값 설정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Controller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제작</a:t>
            </a:r>
          </a:p>
          <a:p>
            <a:pPr algn="just"/>
            <a:r>
              <a:rPr lang="ko-KR" altLang="en-US" dirty="0"/>
              <a:t>   </a:t>
            </a:r>
            <a:r>
              <a:rPr lang="en-US" altLang="ko-KR" dirty="0"/>
              <a:t>-&gt; </a:t>
            </a:r>
            <a:r>
              <a:rPr lang="en-US" altLang="ko-KR" dirty="0" err="1"/>
              <a:t>FrontController</a:t>
            </a:r>
            <a:r>
              <a:rPr lang="en-US" altLang="ko-KR" dirty="0"/>
              <a:t>, Action</a:t>
            </a:r>
            <a:r>
              <a:rPr lang="ko-KR" altLang="en-US" dirty="0"/>
              <a:t>을 이용한 </a:t>
            </a:r>
            <a:r>
              <a:rPr lang="en-US" altLang="ko-KR" dirty="0"/>
              <a:t>MVC ver2</a:t>
            </a:r>
            <a:r>
              <a:rPr lang="ko-KR" altLang="en-US" dirty="0"/>
              <a:t>로 작성</a:t>
            </a:r>
          </a:p>
          <a:p>
            <a:pPr algn="just"/>
            <a:r>
              <a:rPr lang="ko-KR" altLang="en-US" dirty="0"/>
              <a:t>   </a:t>
            </a:r>
            <a:r>
              <a:rPr lang="en-US" altLang="ko-KR" dirty="0"/>
              <a:t>-&gt; Member, Product </a:t>
            </a:r>
            <a:r>
              <a:rPr lang="ko-KR" altLang="en-US" dirty="0"/>
              <a:t>등 모든 </a:t>
            </a:r>
            <a:r>
              <a:rPr lang="en-US" altLang="ko-KR" dirty="0"/>
              <a:t>DAO</a:t>
            </a:r>
            <a:r>
              <a:rPr lang="ko-KR" altLang="en-US" dirty="0"/>
              <a:t>에 대한 </a:t>
            </a:r>
            <a:r>
              <a:rPr lang="en-US" altLang="ko-KR" dirty="0"/>
              <a:t>Controller </a:t>
            </a:r>
            <a:r>
              <a:rPr lang="ko-KR" altLang="en-US" dirty="0"/>
              <a:t>제작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뷰</a:t>
            </a:r>
            <a:r>
              <a:rPr lang="en-US" altLang="ko-KR" dirty="0"/>
              <a:t>, </a:t>
            </a:r>
            <a:r>
              <a:rPr lang="ko-KR" altLang="en-US" dirty="0"/>
              <a:t>모델의 요청에 의한 컨트롤러 추가 및 수정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C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장정민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5B3B33A-B5AF-4466-98CE-4D28830321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3" y="1957037"/>
            <a:ext cx="5133020" cy="288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99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621B7AA-E91B-4BBF-883E-CD410876B42F}"/>
              </a:ext>
            </a:extLst>
          </p:cNvPr>
          <p:cNvSpPr txBox="1"/>
          <p:nvPr/>
        </p:nvSpPr>
        <p:spPr>
          <a:xfrm>
            <a:off x="6351897" y="2530473"/>
            <a:ext cx="56518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en-US" altLang="ko-KR" dirty="0" err="1"/>
              <a:t>Jsoup</a:t>
            </a:r>
            <a:r>
              <a:rPr lang="ko-KR" altLang="en-US" dirty="0"/>
              <a:t>을 이용한 참고할 쇼핑몰의 데이터 </a:t>
            </a:r>
            <a:r>
              <a:rPr lang="ko-KR" altLang="en-US" dirty="0" err="1"/>
              <a:t>크롤링</a:t>
            </a:r>
            <a:r>
              <a:rPr lang="ko-KR" altLang="en-US" dirty="0"/>
              <a:t> 작성</a:t>
            </a:r>
            <a:endParaRPr lang="en-US" altLang="ko-KR" dirty="0"/>
          </a:p>
          <a:p>
            <a:pPr algn="just"/>
            <a:r>
              <a:rPr lang="en-US" altLang="ko-KR" dirty="0"/>
              <a:t>- DB</a:t>
            </a:r>
            <a:r>
              <a:rPr lang="ko-KR" altLang="en-US" dirty="0"/>
              <a:t>입력</a:t>
            </a:r>
            <a:endParaRPr lang="en-US" altLang="ko-KR" dirty="0"/>
          </a:p>
          <a:p>
            <a:pPr algn="just"/>
            <a:r>
              <a:rPr lang="en-US" altLang="ko-KR" dirty="0"/>
              <a:t>-</a:t>
            </a:r>
            <a:r>
              <a:rPr lang="ko-KR" altLang="en-US" dirty="0"/>
              <a:t>상품등록</a:t>
            </a:r>
            <a:r>
              <a:rPr lang="en-US" altLang="ko-KR" dirty="0"/>
              <a:t>, </a:t>
            </a:r>
            <a:r>
              <a:rPr lang="ko-KR" altLang="en-US" dirty="0"/>
              <a:t>수정의 파일 업로드를 위한     </a:t>
            </a:r>
            <a:r>
              <a:rPr lang="en-US" altLang="ko-KR" dirty="0" err="1"/>
              <a:t>MultipartRequest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algn="just"/>
            <a:r>
              <a:rPr lang="en-US" altLang="ko-KR" dirty="0"/>
              <a:t>- DECODE(), DBMS_RANDOM.VALUE(),LPAD(),NVL </a:t>
            </a:r>
            <a:r>
              <a:rPr lang="ko-KR" altLang="en-US" dirty="0"/>
              <a:t>함수를 활용한 </a:t>
            </a:r>
            <a:r>
              <a:rPr lang="en-US" altLang="ko-KR" dirty="0"/>
              <a:t>SQL </a:t>
            </a:r>
            <a:r>
              <a:rPr lang="ko-KR" altLang="en-US" dirty="0"/>
              <a:t>작성</a:t>
            </a:r>
            <a:endParaRPr lang="en-US" altLang="ko-KR" dirty="0"/>
          </a:p>
          <a:p>
            <a:pPr algn="just"/>
            <a:r>
              <a:rPr lang="en-US" altLang="ko-KR" dirty="0"/>
              <a:t>- DAO </a:t>
            </a:r>
            <a:r>
              <a:rPr lang="ko-KR" altLang="en-US" dirty="0"/>
              <a:t>비즈니스 메서드</a:t>
            </a:r>
            <a:r>
              <a:rPr lang="en-US" altLang="ko-KR" dirty="0"/>
              <a:t>, </a:t>
            </a:r>
            <a:r>
              <a:rPr lang="ko-KR" altLang="en-US" dirty="0"/>
              <a:t>데이터베이스 </a:t>
            </a:r>
            <a:r>
              <a:rPr lang="en-US" altLang="ko-KR" dirty="0"/>
              <a:t>SQL </a:t>
            </a:r>
            <a:r>
              <a:rPr lang="ko-KR" altLang="en-US" dirty="0"/>
              <a:t>작성</a:t>
            </a:r>
          </a:p>
          <a:p>
            <a:pPr algn="just"/>
            <a:r>
              <a:rPr lang="ko-KR" altLang="en-US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F0"/>
                </a:solidFill>
              </a:rPr>
              <a:t>M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김종혁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953DA8F-A9F4-4029-8650-2BFDE890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56" y="1840063"/>
            <a:ext cx="5651844" cy="317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6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ko-KR" altLang="en-US" dirty="0"/>
              <a:t>템플릿 선정 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</a:p>
          <a:p>
            <a:pPr algn="just"/>
            <a:r>
              <a:rPr lang="en-US" altLang="ko-KR" dirty="0"/>
              <a:t>- Ajax, jQuery, json</a:t>
            </a:r>
            <a:r>
              <a:rPr lang="ko-KR" altLang="en-US" dirty="0"/>
              <a:t>을 이용한 회원가입 시 아이디 중복확인 구현</a:t>
            </a:r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게시글 삭제 시 </a:t>
            </a:r>
            <a:r>
              <a:rPr lang="en-US" altLang="ko-KR" dirty="0" err="1"/>
              <a:t>js</a:t>
            </a:r>
            <a:r>
              <a:rPr lang="ko-KR" altLang="en-US" dirty="0"/>
              <a:t>를 이용한 중복 확인 구현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공지사항 수정</a:t>
            </a:r>
            <a:r>
              <a:rPr lang="en-US" altLang="ko-KR" dirty="0"/>
              <a:t>,</a:t>
            </a:r>
            <a:r>
              <a:rPr lang="ko-KR" altLang="en-US" dirty="0"/>
              <a:t>삭제 </a:t>
            </a:r>
            <a:r>
              <a:rPr lang="en-US" altLang="ko-KR" dirty="0"/>
              <a:t>View</a:t>
            </a:r>
            <a:r>
              <a:rPr lang="ko-KR" altLang="en-US" dirty="0"/>
              <a:t>구현</a:t>
            </a:r>
            <a:endParaRPr lang="en-US" altLang="ko-KR" dirty="0"/>
          </a:p>
          <a:p>
            <a:pPr algn="just"/>
            <a:r>
              <a:rPr lang="en-US" altLang="ko-KR" dirty="0"/>
              <a:t>- View</a:t>
            </a:r>
            <a:r>
              <a:rPr lang="ko-KR" altLang="en-US" dirty="0"/>
              <a:t>파트 총괄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회의 서기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en-US" altLang="ko-KR" sz="3600" b="1" dirty="0"/>
              <a:t> - </a:t>
            </a:r>
            <a:r>
              <a:rPr lang="ko-KR" altLang="en-US" sz="3600" b="1" dirty="0" err="1"/>
              <a:t>김정문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30E4B7C-B5D2-494E-B1DF-343C9BC174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3" y="1950363"/>
            <a:ext cx="5259505" cy="295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85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ko-KR" altLang="en-US" dirty="0"/>
              <a:t>템플릿 선정 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</a:p>
          <a:p>
            <a:pPr algn="just"/>
            <a:r>
              <a:rPr lang="en-US" altLang="ko-KR" dirty="0"/>
              <a:t>- Ajax, jQuery, json</a:t>
            </a:r>
            <a:r>
              <a:rPr lang="ko-KR" altLang="en-US" dirty="0"/>
              <a:t>을 이용한 회원가입 시 아이디 중복확인 구현</a:t>
            </a:r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게시글 삭제 시 </a:t>
            </a:r>
            <a:r>
              <a:rPr lang="en-US" altLang="ko-KR" dirty="0" err="1"/>
              <a:t>js</a:t>
            </a:r>
            <a:r>
              <a:rPr lang="ko-KR" altLang="en-US" dirty="0"/>
              <a:t>를 이용한 중복 확인 구현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디자인</a:t>
            </a:r>
            <a:r>
              <a:rPr lang="en-US" altLang="ko-KR" dirty="0"/>
              <a:t>(</a:t>
            </a:r>
            <a:r>
              <a:rPr lang="en-US" altLang="ko-KR" dirty="0" err="1"/>
              <a:t>css</a:t>
            </a:r>
            <a:r>
              <a:rPr lang="en-US" altLang="ko-KR" dirty="0"/>
              <a:t>) </a:t>
            </a:r>
            <a:r>
              <a:rPr lang="ko-KR" altLang="en-US" dirty="0"/>
              <a:t>오류수정</a:t>
            </a:r>
            <a:endParaRPr lang="en-US" altLang="ko-KR" dirty="0"/>
          </a:p>
          <a:p>
            <a:pPr algn="just"/>
            <a:r>
              <a:rPr lang="en-US" altLang="ko-KR" dirty="0"/>
              <a:t> - ppt</a:t>
            </a:r>
            <a:r>
              <a:rPr lang="ko-KR" altLang="en-US" dirty="0"/>
              <a:t>제작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이상헌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E566F24-9B5D-4EE2-85B7-87A1167F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83" y="1949609"/>
            <a:ext cx="5262190" cy="295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2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1929</TotalTime>
  <Words>859</Words>
  <Application>Microsoft Office PowerPoint</Application>
  <PresentationFormat>와이드스크린</PresentationFormat>
  <Paragraphs>197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나눔스퀘어라운드 Regular</vt:lpstr>
      <vt:lpstr>맑은 고딕</vt:lpstr>
      <vt:lpstr>스웨거 TTF</vt:lpstr>
      <vt:lpstr>Arial</vt:lpstr>
      <vt:lpstr>Consolas</vt:lpstr>
      <vt:lpstr>Times New Roman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esum</cp:lastModifiedBy>
  <cp:revision>858</cp:revision>
  <dcterms:created xsi:type="dcterms:W3CDTF">2018-12-07T00:32:38Z</dcterms:created>
  <dcterms:modified xsi:type="dcterms:W3CDTF">2025-03-24T08:40:25Z</dcterms:modified>
</cp:coreProperties>
</file>